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3" r:id="rId3"/>
    <p:sldId id="264" r:id="rId4"/>
    <p:sldId id="298" r:id="rId5"/>
    <p:sldId id="299" r:id="rId6"/>
    <p:sldId id="266" r:id="rId7"/>
    <p:sldId id="306" r:id="rId8"/>
    <p:sldId id="260" r:id="rId9"/>
    <p:sldId id="290" r:id="rId10"/>
    <p:sldId id="297" r:id="rId11"/>
    <p:sldId id="291" r:id="rId12"/>
    <p:sldId id="292" r:id="rId13"/>
    <p:sldId id="293" r:id="rId14"/>
    <p:sldId id="294" r:id="rId15"/>
    <p:sldId id="296" r:id="rId16"/>
    <p:sldId id="303" r:id="rId17"/>
    <p:sldId id="300" r:id="rId18"/>
    <p:sldId id="304" r:id="rId19"/>
    <p:sldId id="305" r:id="rId20"/>
    <p:sldId id="302" r:id="rId21"/>
    <p:sldId id="301" r:id="rId22"/>
    <p:sldId id="285" r:id="rId2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0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fld id="{2A896D45-364C-4FCD-A83A-D416F0AFED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474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fld id="{D39F8CA7-22C5-4D20-84B8-B7D378BC88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885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075A18-A6E6-41AF-BB89-CCC9EA24CE2E}" type="slidenum">
              <a:rPr lang="en-US"/>
              <a:pPr/>
              <a:t>1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F8CA7-22C5-4D20-84B8-B7D378BC88C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F8CA7-22C5-4D20-84B8-B7D378BC88C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F8CA7-22C5-4D20-84B8-B7D378BC88C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F8CA7-22C5-4D20-84B8-B7D378BC88C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F8CA7-22C5-4D20-84B8-B7D378BC88C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45C13-CA79-485B-B2FD-011291BD12AD}" type="slidenum">
              <a:rPr lang="en-US"/>
              <a:pPr/>
              <a:t>17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EF114C-11FD-4E41-8D38-54850E4AD84C}" type="slidenum">
              <a:rPr lang="en-US"/>
              <a:pPr/>
              <a:t>21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4DE1C9-A15A-4402-9EC2-703533C340B4}" type="slidenum">
              <a:rPr lang="en-US"/>
              <a:pPr/>
              <a:t>22</a:t>
            </a:fld>
            <a:endParaRPr lang="en-US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F9CAB6-70D7-4A21-B581-A2E14B58E13F}" type="slidenum">
              <a:rPr lang="en-US"/>
              <a:pPr/>
              <a:t>2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610F4-CF35-4E59-9393-2D29ECC443EE}" type="slidenum">
              <a:rPr lang="en-US"/>
              <a:pPr/>
              <a:t>3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1CCD19-B7E7-466C-8A1F-CFD3F4659536}" type="slidenum">
              <a:rPr lang="en-US"/>
              <a:pPr/>
              <a:t>4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EED942-E6A3-4A47-B85F-BE4BF3515804}" type="slidenum">
              <a:rPr lang="en-US"/>
              <a:pPr/>
              <a:t>5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12E73-4D18-43A5-988E-4DED6D103BC9}" type="slidenum">
              <a:rPr lang="en-US"/>
              <a:pPr/>
              <a:t>6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407BCE-154F-450A-AEB1-F549EC5316A3}" type="slidenum">
              <a:rPr lang="en-US"/>
              <a:pPr/>
              <a:t>8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F8CA7-22C5-4D20-84B8-B7D378BC88C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F8CA7-22C5-4D20-84B8-B7D378BC88C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 algn="l">
              <a:defRPr sz="1000">
                <a:latin typeface="+mn-lt"/>
              </a:defRPr>
            </a:lvl1pPr>
          </a:lstStyle>
          <a:p>
            <a:r>
              <a:rPr lang="en-US"/>
              <a:t>M. Guymon</a:t>
            </a:r>
          </a:p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>
                <a:latin typeface="Ribbon131 BT" pitchFamily="66" charset="0"/>
              </a:defRPr>
            </a:lvl1pPr>
          </a:lstStyle>
          <a:p>
            <a:fld id="{6761F361-A1E6-4D21-8A13-64ECA75CED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146A2-7EC1-4916-B9E3-A15240EE72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78FEE-CA02-4D10-8AFD-13B53BE55D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79585341-627E-48E4-A507-C8CB7FC3B4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1EEEB942-482E-4C29-AA6C-706D47DD6E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6294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7C5C20E6-D434-48DE-8C37-31A04B3178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6294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C3769220-21C1-4494-8F8B-94E80C8FFC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24000" y="40386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6294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82A11C1E-263C-49E7-9037-99DA7B90A3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7010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294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400800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BC14D6F6-48F8-4CB0-9535-B670FD32A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83986-51D0-4C5C-B9C1-166A82EFA5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7D9CA-F1AC-4007-B7C3-4CA3DC2BD0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069E7-972F-47F6-98FD-87138164E9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BA02C-2804-445A-AD7A-A4AF257F3C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30256-46CE-4CE4-A3C4-1EA81D9972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C3506-647B-461D-BADA-67790BD611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8E965-FD90-4B57-9F90-A585B82D31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96527-A650-4059-97AC-CD3B6AA54D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5000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4770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Ribbon131 BT" pitchFamily="66" charset="0"/>
              </a:defRPr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1161BE6F-C806-4013-A308-D323ABD97A0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4105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4106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atsabyte.co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>
                <a:latin typeface="Dateline" pitchFamily="2" charset="0"/>
              </a:rPr>
              <a:t>Computer </a:t>
            </a:r>
            <a:r>
              <a:rPr lang="en-US" sz="4400" dirty="0" smtClean="0">
                <a:latin typeface="Dateline" pitchFamily="2" charset="0"/>
              </a:rPr>
              <a:t>Performance</a:t>
            </a:r>
            <a:endParaRPr lang="en-US" sz="4400" dirty="0">
              <a:latin typeface="Dateline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Computer </a:t>
            </a:r>
            <a:r>
              <a:rPr lang="en-US" dirty="0" smtClean="0"/>
              <a:t>Technology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Byte</a:t>
            </a:r>
            <a:br>
              <a:rPr lang="en-US" dirty="0"/>
            </a:br>
            <a:endParaRPr lang="en-US" dirty="0"/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05000"/>
            <a:ext cx="4343400" cy="4114800"/>
          </a:xfrm>
        </p:spPr>
        <p:txBody>
          <a:bodyPr/>
          <a:lstStyle/>
          <a:p>
            <a:pPr marL="914400" lvl="1" indent="-457200"/>
            <a:r>
              <a:rPr lang="en-US" sz="2400" dirty="0"/>
              <a:t>Equal to 8 bits</a:t>
            </a:r>
          </a:p>
          <a:p>
            <a:pPr marL="914400" lvl="1" indent="-457200"/>
            <a:r>
              <a:rPr lang="en-US" sz="2400" dirty="0"/>
              <a:t>1 byte = one character such as K</a:t>
            </a:r>
          </a:p>
          <a:p>
            <a:pPr marL="914400" lvl="1" indent="-457200"/>
            <a:r>
              <a:rPr lang="en-US" sz="2400" dirty="0"/>
              <a:t>4 bytes could spell the word BYTE</a:t>
            </a:r>
          </a:p>
          <a:p>
            <a:pPr marL="914400" lvl="1" indent="-457200"/>
            <a:r>
              <a:rPr lang="en-US" sz="2400" dirty="0"/>
              <a:t>100 bytes would be about an average sentence.</a:t>
            </a:r>
          </a:p>
          <a:p>
            <a:endParaRPr lang="en-US" sz="2600" dirty="0"/>
          </a:p>
        </p:txBody>
      </p:sp>
      <p:pic>
        <p:nvPicPr>
          <p:cNvPr id="146436" name="Picture 4" descr="MPj030961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1828800"/>
            <a:ext cx="3429000" cy="2446338"/>
          </a:xfrm>
          <a:noFill/>
          <a:ln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Kilobyte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28800"/>
            <a:ext cx="4343400" cy="4114800"/>
          </a:xfrm>
        </p:spPr>
        <p:txBody>
          <a:bodyPr/>
          <a:lstStyle/>
          <a:p>
            <a:endParaRPr lang="en-US" sz="2600" dirty="0"/>
          </a:p>
          <a:p>
            <a:pPr lvl="1"/>
            <a:r>
              <a:rPr lang="en-US" sz="2400" dirty="0"/>
              <a:t>Approximately 1,000 bytes</a:t>
            </a:r>
          </a:p>
          <a:p>
            <a:pPr lvl="1"/>
            <a:r>
              <a:rPr lang="en-US" sz="2400" dirty="0"/>
              <a:t>Exactly 1,024 bytes</a:t>
            </a:r>
          </a:p>
          <a:p>
            <a:pPr lvl="1"/>
            <a:r>
              <a:rPr lang="en-US" sz="2400" dirty="0"/>
              <a:t>Approximately a paragraph</a:t>
            </a:r>
          </a:p>
          <a:p>
            <a:pPr lvl="1"/>
            <a:r>
              <a:rPr lang="en-US" sz="2400" dirty="0"/>
              <a:t>100 Kilobytes would equal an entire page</a:t>
            </a:r>
          </a:p>
          <a:p>
            <a:endParaRPr lang="en-US" sz="2600" dirty="0"/>
          </a:p>
        </p:txBody>
      </p:sp>
      <p:pic>
        <p:nvPicPr>
          <p:cNvPr id="140292" name="Picture 4" descr="MPj0309615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19600" y="2133600"/>
            <a:ext cx="4648200" cy="3312710"/>
          </a:xfrm>
          <a:noFill/>
          <a:ln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24" name="Picture 12" descr="MPj0410045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67200" y="1828800"/>
            <a:ext cx="4419600" cy="4419600"/>
          </a:xfrm>
          <a:noFill/>
          <a:ln/>
        </p:spPr>
      </p:pic>
      <p:pic>
        <p:nvPicPr>
          <p:cNvPr id="141320" name="Picture 8" descr="MPj041004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828800"/>
            <a:ext cx="441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Megabyte</a:t>
            </a:r>
            <a:endParaRPr lang="en-US" b="1" dirty="0"/>
          </a:p>
        </p:txBody>
      </p:sp>
      <p:pic>
        <p:nvPicPr>
          <p:cNvPr id="141316" name="Picture 4" descr="MPj0410045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828800"/>
            <a:ext cx="4419600" cy="4419600"/>
          </a:xfrm>
          <a:noFill/>
          <a:ln/>
        </p:spPr>
      </p:pic>
      <p:sp>
        <p:nvSpPr>
          <p:cNvPr id="141327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905000"/>
            <a:ext cx="7010400" cy="4114800"/>
          </a:xfrm>
          <a:noFill/>
          <a:ln/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dirty="0"/>
              <a:t>Approximately 1 million bytes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Exactly 1,048,576 bytes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Equals 1000 Kilobytes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3 ½ Floppy holds 1.44 MB or a small book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100 megabytes would be enough to hold a couple volumes of the </a:t>
            </a:r>
            <a:r>
              <a:rPr lang="en-US" dirty="0" smtClean="0"/>
              <a:t>encyclopedia </a:t>
            </a:r>
            <a:r>
              <a:rPr lang="en-US" dirty="0" err="1" smtClean="0"/>
              <a:t>britanica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700 megabytes is what a CD-ROM will hold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Gigabyte</a:t>
            </a:r>
            <a:endParaRPr lang="en-US" b="1" dirty="0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/>
              <a:t>Approximately 1 billion </a:t>
            </a:r>
            <a:r>
              <a:rPr lang="en-US" dirty="0" smtClean="0"/>
              <a:t>bytes</a:t>
            </a:r>
          </a:p>
          <a:p>
            <a:pPr lvl="1"/>
            <a:r>
              <a:rPr lang="en-US" dirty="0" smtClean="0"/>
              <a:t>1000 Megabytes</a:t>
            </a:r>
            <a:endParaRPr lang="en-US" dirty="0"/>
          </a:p>
          <a:p>
            <a:pPr lvl="1"/>
            <a:r>
              <a:rPr lang="en-US" dirty="0"/>
              <a:t>Twice the amount of data a CD-ROM can hold</a:t>
            </a:r>
          </a:p>
          <a:p>
            <a:pPr lvl="1"/>
            <a:r>
              <a:rPr lang="en-US" dirty="0"/>
              <a:t>10 yards of books on a shelf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Terabyte</a:t>
            </a:r>
            <a:endParaRPr lang="en-US" b="1" dirty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696200" cy="4114800"/>
          </a:xfrm>
        </p:spPr>
        <p:txBody>
          <a:bodyPr/>
          <a:lstStyle/>
          <a:p>
            <a:pPr lvl="1"/>
            <a:r>
              <a:rPr lang="en-US" dirty="0"/>
              <a:t>Approximately 1 trillion bytes</a:t>
            </a:r>
          </a:p>
          <a:p>
            <a:pPr lvl="1"/>
            <a:r>
              <a:rPr lang="en-US" dirty="0"/>
              <a:t>1000 Gigabytes</a:t>
            </a:r>
          </a:p>
          <a:p>
            <a:pPr lvl="1"/>
            <a:r>
              <a:rPr lang="en-US" dirty="0"/>
              <a:t>=300 hours of good video</a:t>
            </a:r>
          </a:p>
          <a:p>
            <a:pPr lvl="1"/>
            <a:r>
              <a:rPr lang="en-US" dirty="0"/>
              <a:t>1000 copies of Encyclopedia Britannica</a:t>
            </a:r>
          </a:p>
          <a:p>
            <a:pPr lvl="1"/>
            <a:r>
              <a:rPr lang="en-US" dirty="0"/>
              <a:t>10 Terabytes could hold the entire </a:t>
            </a:r>
          </a:p>
          <a:p>
            <a:pPr lvl="1">
              <a:buFont typeface="Wingdings" pitchFamily="2" charset="2"/>
              <a:buNone/>
            </a:pPr>
            <a:r>
              <a:rPr lang="en-US" dirty="0"/>
              <a:t>	 Library of Congress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What’s Next …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05000"/>
            <a:ext cx="5181600" cy="4114800"/>
          </a:xfrm>
        </p:spPr>
        <p:txBody>
          <a:bodyPr/>
          <a:lstStyle/>
          <a:p>
            <a:r>
              <a:rPr lang="en-US" sz="2600" dirty="0" err="1"/>
              <a:t>Petabyte</a:t>
            </a:r>
            <a:r>
              <a:rPr lang="en-US" sz="2600" dirty="0"/>
              <a:t>=1000 Terabytes</a:t>
            </a:r>
          </a:p>
          <a:p>
            <a:endParaRPr lang="en-US" sz="1200" dirty="0"/>
          </a:p>
          <a:p>
            <a:r>
              <a:rPr lang="en-US" sz="2600" dirty="0"/>
              <a:t>Exabyte=1000 </a:t>
            </a:r>
            <a:r>
              <a:rPr lang="en-US" sz="2600" dirty="0" err="1"/>
              <a:t>Petabytes</a:t>
            </a:r>
            <a:endParaRPr lang="en-US" sz="2600" dirty="0"/>
          </a:p>
          <a:p>
            <a:endParaRPr lang="en-US" sz="1200" dirty="0"/>
          </a:p>
          <a:p>
            <a:r>
              <a:rPr lang="en-US" sz="2600" dirty="0" err="1"/>
              <a:t>Zettabytes</a:t>
            </a:r>
            <a:r>
              <a:rPr lang="en-US" sz="2600" dirty="0"/>
              <a:t>=1000 </a:t>
            </a:r>
            <a:r>
              <a:rPr lang="en-US" sz="2600" dirty="0" err="1"/>
              <a:t>Exabytes</a:t>
            </a:r>
            <a:endParaRPr lang="en-US" sz="2600" dirty="0"/>
          </a:p>
          <a:p>
            <a:endParaRPr lang="en-US" sz="1200" dirty="0"/>
          </a:p>
          <a:p>
            <a:r>
              <a:rPr lang="en-US" sz="2600" dirty="0" err="1"/>
              <a:t>Yottabytes</a:t>
            </a:r>
            <a:r>
              <a:rPr lang="en-US" sz="2600" dirty="0"/>
              <a:t>=1000 </a:t>
            </a:r>
            <a:r>
              <a:rPr lang="en-US" sz="2600" dirty="0" err="1"/>
              <a:t>Zettabytes</a:t>
            </a:r>
            <a:endParaRPr lang="en-US" sz="2600" dirty="0"/>
          </a:p>
          <a:p>
            <a:endParaRPr lang="en-US" sz="1200" dirty="0"/>
          </a:p>
          <a:p>
            <a:r>
              <a:rPr lang="en-US" sz="2600" dirty="0" err="1"/>
              <a:t>Brontobyte</a:t>
            </a:r>
            <a:r>
              <a:rPr lang="en-US" sz="2600" dirty="0"/>
              <a:t>=1000 </a:t>
            </a:r>
            <a:r>
              <a:rPr lang="en-US" sz="2600" dirty="0" err="1"/>
              <a:t>Yottabytes</a:t>
            </a:r>
            <a:endParaRPr lang="en-US" sz="2600" dirty="0"/>
          </a:p>
          <a:p>
            <a:pPr>
              <a:buFont typeface="Wingdings" pitchFamily="2" charset="2"/>
              <a:buNone/>
            </a:pPr>
            <a:endParaRPr lang="en-US" sz="1800" dirty="0"/>
          </a:p>
          <a:p>
            <a:pPr>
              <a:buFont typeface="Wingdings" pitchFamily="2" charset="2"/>
              <a:buNone/>
            </a:pPr>
            <a:r>
              <a:rPr lang="en-US" sz="1800" dirty="0"/>
              <a:t>From </a:t>
            </a:r>
            <a:r>
              <a:rPr lang="en-US" sz="1800" dirty="0">
                <a:hlinkClick r:id="rId3"/>
              </a:rPr>
              <a:t>www.whatsabyte.com</a:t>
            </a:r>
            <a:endParaRPr lang="en-US" sz="1800" dirty="0"/>
          </a:p>
          <a:p>
            <a:pPr>
              <a:buFont typeface="Wingdings" pitchFamily="2" charset="2"/>
              <a:buNone/>
            </a:pPr>
            <a:endParaRPr lang="en-US" sz="2600" dirty="0"/>
          </a:p>
        </p:txBody>
      </p:sp>
      <p:pic>
        <p:nvPicPr>
          <p:cNvPr id="145412" name="Picture 4" descr="MCBD20180_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24400" y="228600"/>
            <a:ext cx="4194175" cy="4089400"/>
          </a:xfrm>
          <a:noFill/>
          <a:ln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Disc 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r>
              <a:rPr lang="en-US" sz="3600" dirty="0" smtClean="0"/>
              <a:t>Since the first computer was produced </a:t>
            </a:r>
          </a:p>
          <a:p>
            <a:pPr lvl="1"/>
            <a:r>
              <a:rPr lang="en-US" sz="2800" dirty="0" smtClean="0"/>
              <a:t>the Capacity </a:t>
            </a:r>
            <a:r>
              <a:rPr lang="en-US" sz="2800" dirty="0"/>
              <a:t>per HDD increasing from 3.75 </a:t>
            </a:r>
            <a:r>
              <a:rPr lang="en-US" sz="2800" dirty="0" smtClean="0"/>
              <a:t>megabytes</a:t>
            </a:r>
            <a:r>
              <a:rPr lang="en-US" sz="2800" baseline="30000" dirty="0"/>
              <a:t> </a:t>
            </a:r>
            <a:r>
              <a:rPr lang="en-US" sz="2800" dirty="0" smtClean="0"/>
              <a:t>to </a:t>
            </a:r>
            <a:r>
              <a:rPr lang="en-US" sz="2800" dirty="0"/>
              <a:t>4 terabytes or more, more than a million times larger</a:t>
            </a:r>
            <a:r>
              <a:rPr lang="en-US" sz="2800" dirty="0" smtClean="0"/>
              <a:t>.</a:t>
            </a:r>
            <a:r>
              <a:rPr lang="en-US" sz="2800" dirty="0"/>
              <a:t> </a:t>
            </a:r>
            <a:endParaRPr lang="en-US" sz="3600" dirty="0" smtClean="0"/>
          </a:p>
          <a:p>
            <a:pPr lvl="1"/>
            <a:r>
              <a:rPr lang="en-US" sz="2800" dirty="0" smtClean="0"/>
              <a:t>Price </a:t>
            </a:r>
            <a:r>
              <a:rPr lang="en-US" sz="2800" dirty="0"/>
              <a:t>decreasing from about US$15,000 per megabyte to less than $0.00006 per </a:t>
            </a:r>
            <a:r>
              <a:rPr lang="en-US" sz="2800" dirty="0" smtClean="0"/>
              <a:t>megabyte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6725386"/>
      </p:ext>
    </p:extLst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latin typeface="Dateline" pitchFamily="2" charset="0"/>
              </a:rPr>
              <a:t>CD’s</a:t>
            </a:r>
            <a:endParaRPr lang="en-US" sz="6600" dirty="0">
              <a:latin typeface="Dateline" pitchFamily="2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76400"/>
            <a:ext cx="6781800" cy="4343400"/>
          </a:xfrm>
        </p:spPr>
        <p:txBody>
          <a:bodyPr>
            <a:normAutofit fontScale="85000" lnSpcReduction="20000"/>
          </a:bodyPr>
          <a:lstStyle/>
          <a:p>
            <a:r>
              <a:rPr lang="en-US" sz="2600" b="1" dirty="0" smtClean="0"/>
              <a:t>Compact Discs</a:t>
            </a:r>
            <a:endParaRPr lang="en-US" sz="2600" dirty="0"/>
          </a:p>
          <a:p>
            <a:r>
              <a:rPr lang="en-US" sz="2600" dirty="0" smtClean="0"/>
              <a:t>Using </a:t>
            </a:r>
            <a:r>
              <a:rPr lang="en-US" sz="2600" dirty="0"/>
              <a:t>laser </a:t>
            </a:r>
            <a:r>
              <a:rPr lang="en-US" sz="2600" dirty="0" smtClean="0"/>
              <a:t>technology compatible devices can </a:t>
            </a:r>
            <a:r>
              <a:rPr lang="en-US" sz="2600" dirty="0"/>
              <a:t>read </a:t>
            </a:r>
            <a:r>
              <a:rPr lang="en-US" sz="2600" dirty="0" smtClean="0"/>
              <a:t>the data that is stored </a:t>
            </a:r>
            <a:r>
              <a:rPr lang="en-US" sz="2600" dirty="0"/>
              <a:t>on compact disks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Basic Types of CD’s:</a:t>
            </a:r>
          </a:p>
          <a:p>
            <a:pPr lvl="1">
              <a:tabLst>
                <a:tab pos="2405063" algn="l"/>
              </a:tabLst>
            </a:pPr>
            <a:r>
              <a:rPr lang="en-US" sz="2400" dirty="0" smtClean="0"/>
              <a:t>CD-DA	Sound Recordings Only</a:t>
            </a:r>
          </a:p>
          <a:p>
            <a:pPr lvl="1">
              <a:tabLst>
                <a:tab pos="2405063" algn="l"/>
              </a:tabLst>
            </a:pPr>
            <a:r>
              <a:rPr lang="en-US" sz="2400" dirty="0" smtClean="0"/>
              <a:t>CD-ROM	Data Storage</a:t>
            </a:r>
          </a:p>
          <a:p>
            <a:pPr lvl="1">
              <a:tabLst>
                <a:tab pos="2405063" algn="l"/>
              </a:tabLst>
            </a:pPr>
            <a:r>
              <a:rPr lang="en-US" sz="2400" dirty="0" smtClean="0"/>
              <a:t>CD-R	Write once audio/data storage</a:t>
            </a:r>
          </a:p>
          <a:p>
            <a:pPr lvl="1">
              <a:tabLst>
                <a:tab pos="2405063" algn="l"/>
              </a:tabLst>
            </a:pPr>
            <a:r>
              <a:rPr lang="en-US" sz="2400" dirty="0" smtClean="0"/>
              <a:t>CD-RW	Rewritable Media</a:t>
            </a:r>
          </a:p>
          <a:p>
            <a:r>
              <a:rPr lang="en-US" sz="2600" dirty="0" smtClean="0"/>
              <a:t>CD-ROMs are popularly used to distribute computer software, including games and multimedia applications, though any type of data can be stored on a CD-ROM</a:t>
            </a:r>
          </a:p>
          <a:p>
            <a:r>
              <a:rPr lang="en-US" sz="2600" dirty="0" smtClean="0"/>
              <a:t>Can store up to 737 MB of data.</a:t>
            </a:r>
          </a:p>
          <a:p>
            <a:r>
              <a:rPr lang="en-US" sz="2600" dirty="0" smtClean="0"/>
              <a:t>80 minutes of Audio</a:t>
            </a:r>
            <a:endParaRPr lang="en-US" sz="2600" dirty="0"/>
          </a:p>
        </p:txBody>
      </p:sp>
      <p:pic>
        <p:nvPicPr>
          <p:cNvPr id="60421" name="Picture 5" descr="j025214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16200000">
            <a:off x="6070720" y="1625481"/>
            <a:ext cx="3581401" cy="2311638"/>
          </a:xfrm>
        </p:spPr>
      </p:pic>
    </p:spTree>
    <p:extLst>
      <p:ext uri="{BB962C8B-B14F-4D97-AF65-F5344CB8AC3E}">
        <p14:creationId xmlns:p14="http://schemas.microsoft.com/office/powerpoint/2010/main" val="253201622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bldLvl="5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latin typeface="Dateline"/>
              </a:rPr>
              <a:t>DVD’s</a:t>
            </a:r>
            <a:endParaRPr lang="en-US" sz="6600" dirty="0">
              <a:latin typeface="Datelin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7086600" cy="5181600"/>
          </a:xfrm>
        </p:spPr>
        <p:txBody>
          <a:bodyPr/>
          <a:lstStyle/>
          <a:p>
            <a:r>
              <a:rPr lang="en-US" sz="2000" dirty="0" smtClean="0"/>
              <a:t>Digital Video Discs</a:t>
            </a:r>
          </a:p>
          <a:p>
            <a:r>
              <a:rPr lang="en-US" sz="2000" dirty="0" smtClean="0"/>
              <a:t>DVDs </a:t>
            </a:r>
            <a:r>
              <a:rPr lang="en-US" sz="2000" dirty="0"/>
              <a:t>offer higher storage capacity than compact discs while having the same </a:t>
            </a:r>
            <a:r>
              <a:rPr lang="en-US" sz="2000" dirty="0" smtClean="0"/>
              <a:t>dimensions.</a:t>
            </a:r>
          </a:p>
          <a:p>
            <a:r>
              <a:rPr lang="en-US" sz="2000" dirty="0" smtClean="0"/>
              <a:t>Basic types of DVD’s</a:t>
            </a:r>
          </a:p>
          <a:p>
            <a:pPr lvl="1">
              <a:tabLst>
                <a:tab pos="2176463" algn="l"/>
                <a:tab pos="5486400" algn="l"/>
              </a:tabLst>
            </a:pPr>
            <a:r>
              <a:rPr lang="en-US" sz="1800" dirty="0" smtClean="0"/>
              <a:t>DVD-ROM	Can only be read</a:t>
            </a:r>
            <a:endParaRPr lang="en-US" sz="1800" dirty="0"/>
          </a:p>
          <a:p>
            <a:pPr lvl="1">
              <a:tabLst>
                <a:tab pos="2176463" algn="l"/>
                <a:tab pos="5486400" algn="l"/>
              </a:tabLst>
            </a:pPr>
            <a:r>
              <a:rPr lang="en-US" sz="1800" dirty="0" smtClean="0"/>
              <a:t>DVD-R	Recordable once</a:t>
            </a:r>
            <a:endParaRPr lang="en-US" sz="1800" dirty="0"/>
          </a:p>
          <a:p>
            <a:pPr lvl="1">
              <a:tabLst>
                <a:tab pos="2176463" algn="l"/>
                <a:tab pos="5486400" algn="l"/>
              </a:tabLst>
            </a:pPr>
            <a:r>
              <a:rPr lang="en-US" sz="1800" dirty="0" smtClean="0"/>
              <a:t>DVD+R	Recordable once</a:t>
            </a:r>
          </a:p>
          <a:p>
            <a:pPr lvl="1">
              <a:tabLst>
                <a:tab pos="2176463" algn="l"/>
                <a:tab pos="5486400" algn="l"/>
              </a:tabLst>
            </a:pPr>
            <a:r>
              <a:rPr lang="en-US" sz="1800" dirty="0"/>
              <a:t>D</a:t>
            </a:r>
            <a:r>
              <a:rPr lang="en-US" sz="1800" dirty="0" smtClean="0"/>
              <a:t>VD-RW	Re-recordable and Erasable</a:t>
            </a:r>
            <a:endParaRPr lang="en-US" sz="1800" dirty="0"/>
          </a:p>
          <a:p>
            <a:pPr lvl="1">
              <a:tabLst>
                <a:tab pos="2176463" algn="l"/>
                <a:tab pos="5486400" algn="l"/>
              </a:tabLst>
            </a:pPr>
            <a:r>
              <a:rPr lang="en-US" sz="1800" dirty="0" smtClean="0"/>
              <a:t>DVD+RW	Re-recordable </a:t>
            </a:r>
            <a:r>
              <a:rPr lang="en-US" sz="1800" dirty="0"/>
              <a:t>and Erasable</a:t>
            </a:r>
          </a:p>
          <a:p>
            <a:pPr lvl="1">
              <a:tabLst>
                <a:tab pos="2176463" algn="l"/>
                <a:tab pos="5486400" algn="l"/>
              </a:tabLst>
            </a:pPr>
            <a:r>
              <a:rPr lang="en-US" sz="1800" dirty="0" smtClean="0"/>
              <a:t>DVD-RAM	Re-recordable </a:t>
            </a:r>
            <a:r>
              <a:rPr lang="en-US" sz="1800" dirty="0"/>
              <a:t>and Erasable</a:t>
            </a:r>
          </a:p>
          <a:p>
            <a:pPr>
              <a:tabLst>
                <a:tab pos="2514600" algn="l"/>
                <a:tab pos="5486400" algn="l"/>
              </a:tabLst>
            </a:pPr>
            <a:r>
              <a:rPr lang="en-US" sz="2000" dirty="0" smtClean="0"/>
              <a:t>Two Formats:</a:t>
            </a:r>
          </a:p>
          <a:p>
            <a:pPr lvl="1"/>
            <a:r>
              <a:rPr lang="en-US" sz="1800" dirty="0"/>
              <a:t>DVD-Video</a:t>
            </a:r>
          </a:p>
          <a:p>
            <a:pPr lvl="1"/>
            <a:r>
              <a:rPr lang="en-US" sz="1800" dirty="0"/>
              <a:t>DVD-Audio</a:t>
            </a:r>
          </a:p>
          <a:p>
            <a:pPr>
              <a:tabLst>
                <a:tab pos="2514600" algn="l"/>
                <a:tab pos="5486400" algn="l"/>
              </a:tabLst>
            </a:pPr>
            <a:r>
              <a:rPr lang="en-US" sz="2000" dirty="0" smtClean="0"/>
              <a:t>SL or Single Layer discs hold 4.7 Gigabytes</a:t>
            </a:r>
          </a:p>
          <a:p>
            <a:pPr>
              <a:tabLst>
                <a:tab pos="2514600" algn="l"/>
                <a:tab pos="5486400" algn="l"/>
              </a:tabLst>
            </a:pPr>
            <a:r>
              <a:rPr lang="en-US" sz="2000" dirty="0" smtClean="0"/>
              <a:t>DL or Double Layer discs hold 8.5 Gigabytes</a:t>
            </a:r>
          </a:p>
          <a:p>
            <a:pPr>
              <a:tabLst>
                <a:tab pos="2514600" algn="l"/>
                <a:tab pos="5486400" algn="l"/>
              </a:tabLst>
            </a:pP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695649502"/>
      </p:ext>
    </p:extLst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/>
              <a:t>BD’s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sz="1800" dirty="0" smtClean="0"/>
              <a:t>Blu-ray discs</a:t>
            </a:r>
          </a:p>
          <a:p>
            <a:r>
              <a:rPr lang="en-US" sz="1800" dirty="0"/>
              <a:t>an optical disc storage medium designed to supersede the DVD </a:t>
            </a:r>
            <a:r>
              <a:rPr lang="en-US" sz="1800" dirty="0" smtClean="0"/>
              <a:t>format.</a:t>
            </a:r>
          </a:p>
          <a:p>
            <a:r>
              <a:rPr lang="en-US" sz="1800" dirty="0" smtClean="0"/>
              <a:t>Basic types of Blu-ray discs:</a:t>
            </a:r>
          </a:p>
          <a:p>
            <a:pPr lvl="1">
              <a:tabLst>
                <a:tab pos="2286000" algn="l"/>
              </a:tabLst>
            </a:pPr>
            <a:r>
              <a:rPr lang="en-US" sz="1600" dirty="0" smtClean="0"/>
              <a:t>BD-ROM	Can only be read</a:t>
            </a:r>
          </a:p>
          <a:p>
            <a:pPr lvl="1">
              <a:tabLst>
                <a:tab pos="2286000" algn="l"/>
              </a:tabLst>
            </a:pPr>
            <a:r>
              <a:rPr lang="en-US" sz="1600" dirty="0" smtClean="0"/>
              <a:t>BD-R	Writable Once	</a:t>
            </a:r>
          </a:p>
          <a:p>
            <a:pPr lvl="1">
              <a:tabLst>
                <a:tab pos="2286000" algn="l"/>
              </a:tabLst>
            </a:pPr>
            <a:r>
              <a:rPr lang="en-US" sz="1600" dirty="0" smtClean="0"/>
              <a:t>BD-RE	Rewritable and Erasable</a:t>
            </a:r>
          </a:p>
          <a:p>
            <a:pPr lvl="1">
              <a:tabLst>
                <a:tab pos="2286000" algn="l"/>
              </a:tabLst>
            </a:pPr>
            <a:r>
              <a:rPr lang="en-US" sz="1600" dirty="0" smtClean="0"/>
              <a:t>BD-R DL	Double Layer - Writable Once</a:t>
            </a:r>
          </a:p>
          <a:p>
            <a:pPr lvl="1">
              <a:tabLst>
                <a:tab pos="2286000" algn="l"/>
              </a:tabLst>
            </a:pPr>
            <a:r>
              <a:rPr lang="en-US" sz="1600" dirty="0" smtClean="0"/>
              <a:t>BD-RE DL	Double Layer - Rewritable and Erasable</a:t>
            </a:r>
          </a:p>
          <a:p>
            <a:r>
              <a:rPr lang="en-US" sz="1800" dirty="0" smtClean="0"/>
              <a:t>Conventional Blu-ray </a:t>
            </a:r>
            <a:r>
              <a:rPr lang="en-US" sz="1800" dirty="0"/>
              <a:t>Discs contain 25 GB per layer, with dual layer discs (50 GB) being the industry standard for feature-length video discs. Triple layer discs (100 GB) and quadruple layers (128 GB) are available for BD-XL re-writer </a:t>
            </a:r>
            <a:r>
              <a:rPr lang="en-US" sz="1800" dirty="0" smtClean="0"/>
              <a:t>drives. 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name Blu-ray Disc refers to the blue laser used to read the disc, which allows information to be stored at a greater density than is possible with the longer-wavelength red laser used for DVDs</a:t>
            </a:r>
            <a:r>
              <a:rPr lang="en-US" sz="1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9708355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7010400" cy="1104900"/>
          </a:xfrm>
        </p:spPr>
        <p:txBody>
          <a:bodyPr/>
          <a:lstStyle/>
          <a:p>
            <a:r>
              <a:rPr lang="en-US" sz="5400" dirty="0" smtClean="0">
                <a:latin typeface="Dateline" pitchFamily="2" charset="0"/>
              </a:rPr>
              <a:t>Processor Speed</a:t>
            </a:r>
            <a:endParaRPr lang="en-US" sz="4400" dirty="0">
              <a:latin typeface="Dateline" pitchFamily="2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100" dirty="0"/>
              <a:t>The </a:t>
            </a:r>
            <a:r>
              <a:rPr lang="en-US" sz="2100" dirty="0" smtClean="0"/>
              <a:t>Clock Rate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The </a:t>
            </a:r>
            <a:r>
              <a:rPr lang="en-US" sz="1800" dirty="0"/>
              <a:t>speed at which a microprocessor executes </a:t>
            </a:r>
            <a:r>
              <a:rPr lang="en-US" sz="1800" dirty="0" smtClean="0"/>
              <a:t>instructions.</a:t>
            </a:r>
          </a:p>
          <a:p>
            <a:pPr>
              <a:lnSpc>
                <a:spcPct val="80000"/>
              </a:lnSpc>
            </a:pPr>
            <a:r>
              <a:rPr lang="en-US" sz="2100" dirty="0"/>
              <a:t>Hertz (Hz)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A measurement used to </a:t>
            </a:r>
            <a:r>
              <a:rPr lang="en-US" sz="1800" dirty="0" smtClean="0"/>
              <a:t>describe the speed of </a:t>
            </a:r>
            <a:r>
              <a:rPr lang="en-US" sz="1800" dirty="0"/>
              <a:t>a processors </a:t>
            </a:r>
            <a:r>
              <a:rPr lang="en-US" sz="1800" dirty="0" smtClean="0"/>
              <a:t>clock.</a:t>
            </a: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2100" dirty="0"/>
              <a:t>Megahertz (MHz) 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One million clock cycles (or pulses) per second.</a:t>
            </a:r>
          </a:p>
          <a:p>
            <a:pPr>
              <a:lnSpc>
                <a:spcPct val="80000"/>
              </a:lnSpc>
            </a:pPr>
            <a:r>
              <a:rPr lang="en-US" sz="2100" dirty="0"/>
              <a:t>Gigahertz (GHz) 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One billion clock cycles (or pulses) per second. </a:t>
            </a:r>
          </a:p>
          <a:p>
            <a:pPr>
              <a:lnSpc>
                <a:spcPct val="80000"/>
              </a:lnSpc>
            </a:pPr>
            <a:r>
              <a:rPr lang="en-US" sz="2100" dirty="0" smtClean="0"/>
              <a:t>Instructions </a:t>
            </a:r>
            <a:r>
              <a:rPr lang="en-US" sz="2100" dirty="0"/>
              <a:t>per </a:t>
            </a:r>
            <a:r>
              <a:rPr lang="en-US" sz="2100" dirty="0" smtClean="0"/>
              <a:t>Clock </a:t>
            </a:r>
            <a:r>
              <a:rPr lang="en-US" sz="2100" dirty="0"/>
              <a:t>(IPC</a:t>
            </a:r>
            <a:r>
              <a:rPr lang="en-US" sz="21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The average number of instructions a computer can execute in each clock cycle.</a:t>
            </a: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2100" dirty="0" smtClean="0"/>
              <a:t>Instructions per Second (IPS)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the </a:t>
            </a:r>
            <a:r>
              <a:rPr lang="en-US" sz="1800" dirty="0"/>
              <a:t>average number of instructions executed </a:t>
            </a:r>
            <a:r>
              <a:rPr lang="en-US" sz="1800" dirty="0" smtClean="0"/>
              <a:t>in each second.</a:t>
            </a: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2100" dirty="0" smtClean="0"/>
              <a:t>1.3 </a:t>
            </a:r>
            <a:r>
              <a:rPr lang="en-US" sz="2100" dirty="0"/>
              <a:t>GHz means that the microprocessor’s clock operates at a speed of 1.3 BILLION cycles per second</a:t>
            </a:r>
            <a:r>
              <a:rPr lang="en-US" sz="2100" dirty="0" smtClean="0"/>
              <a:t>.</a:t>
            </a:r>
            <a:endParaRPr lang="en-US" sz="21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94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94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5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Optical Drives and their Capabilities and Progression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0"/>
            <a:ext cx="9144000" cy="292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440174"/>
      </p:ext>
    </p:extLst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latin typeface="Dateline" pitchFamily="2" charset="0"/>
              </a:rPr>
              <a:t>Storage Medium </a:t>
            </a:r>
            <a:r>
              <a:rPr lang="en-US" sz="6600" dirty="0">
                <a:latin typeface="Dateline" pitchFamily="2" charset="0"/>
              </a:rPr>
              <a:t>Options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</a:t>
            </a:r>
            <a:endParaRPr lang="en-US" dirty="0"/>
          </a:p>
          <a:p>
            <a:pPr lvl="1"/>
            <a:r>
              <a:rPr lang="en-US" dirty="0"/>
              <a:t>Preparing the disk for use </a:t>
            </a:r>
            <a:r>
              <a:rPr lang="en-US" dirty="0" smtClean="0"/>
              <a:t>for a specific computer language.</a:t>
            </a:r>
            <a:endParaRPr lang="en-US" dirty="0"/>
          </a:p>
          <a:p>
            <a:r>
              <a:rPr lang="en-US" dirty="0" smtClean="0"/>
              <a:t>Write-protect</a:t>
            </a:r>
            <a:endParaRPr lang="en-US" dirty="0"/>
          </a:p>
          <a:p>
            <a:pPr lvl="1"/>
            <a:r>
              <a:rPr lang="en-US" dirty="0"/>
              <a:t>Setting the disk so that it </a:t>
            </a:r>
            <a:r>
              <a:rPr lang="en-US" dirty="0" smtClean="0"/>
              <a:t>cannot </a:t>
            </a:r>
            <a:r>
              <a:rPr lang="en-US" dirty="0"/>
              <a:t>be </a:t>
            </a:r>
            <a:r>
              <a:rPr lang="en-US" dirty="0" smtClean="0"/>
              <a:t>erased or written to.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6570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bldLvl="5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Dateline" pitchFamily="2" charset="0"/>
              </a:rPr>
              <a:t>Resources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Parsons, June </a:t>
            </a:r>
            <a:r>
              <a:rPr lang="en-US" dirty="0" err="1"/>
              <a:t>Jamrich</a:t>
            </a:r>
            <a:r>
              <a:rPr lang="en-US" dirty="0"/>
              <a:t>, and Dan </a:t>
            </a:r>
            <a:r>
              <a:rPr lang="en-US" dirty="0" err="1"/>
              <a:t>Oja</a:t>
            </a:r>
            <a:r>
              <a:rPr lang="en-US" dirty="0"/>
              <a:t>. </a:t>
            </a:r>
            <a:r>
              <a:rPr lang="en-US" u="sng" dirty="0"/>
              <a:t>Computer Concepts</a:t>
            </a:r>
            <a:r>
              <a:rPr lang="en-US" dirty="0"/>
              <a:t>. Boston: Course Technology - Thompson Learning, 2002.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latin typeface="Dateline" pitchFamily="2" charset="0"/>
              </a:rPr>
              <a:t> </a:t>
            </a:r>
            <a:r>
              <a:rPr lang="en-US" sz="5400" dirty="0" smtClean="0">
                <a:latin typeface="Dateline" pitchFamily="2" charset="0"/>
              </a:rPr>
              <a:t>Multi-Core Processors</a:t>
            </a:r>
            <a:endParaRPr lang="en-US" sz="5400" dirty="0">
              <a:latin typeface="Dateline" pitchFamily="2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8229600" cy="4724400"/>
          </a:xfrm>
        </p:spPr>
        <p:txBody>
          <a:bodyPr/>
          <a:lstStyle/>
          <a:p>
            <a:r>
              <a:rPr lang="en-US" sz="2800" dirty="0" smtClean="0"/>
              <a:t>A computers performance can be improved by purchasing one with Multiple Core Processors. </a:t>
            </a:r>
          </a:p>
          <a:p>
            <a:r>
              <a:rPr lang="en-US" sz="2800" dirty="0" smtClean="0"/>
              <a:t>Plugging two processors into </a:t>
            </a:r>
            <a:r>
              <a:rPr lang="en-US" sz="2800" dirty="0"/>
              <a:t>one integrated </a:t>
            </a:r>
            <a:r>
              <a:rPr lang="en-US" sz="2800" dirty="0" smtClean="0"/>
              <a:t>circuit, ideally would give the user nearly </a:t>
            </a:r>
            <a:r>
              <a:rPr lang="en-US" sz="2800" dirty="0"/>
              <a:t>twice </a:t>
            </a:r>
            <a:r>
              <a:rPr lang="en-US" sz="2800" dirty="0" smtClean="0"/>
              <a:t>the power as </a:t>
            </a:r>
            <a:r>
              <a:rPr lang="en-US" sz="2800" dirty="0"/>
              <a:t>a single core processor. In practice, however, the performance gain is far less, only about 50</a:t>
            </a:r>
            <a:r>
              <a:rPr lang="en-US" sz="2800" dirty="0" smtClean="0"/>
              <a:t>%.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05" y="4419600"/>
            <a:ext cx="3354395" cy="241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797977"/>
            <a:ext cx="23145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b="1" dirty="0" smtClean="0">
                <a:latin typeface="Dateline"/>
              </a:rPr>
              <a:t>Monitor Performance</a:t>
            </a:r>
            <a:endParaRPr lang="en-US" sz="4400" b="1" dirty="0" smtClean="0">
              <a:latin typeface="Dateline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5638800" cy="5257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dirty="0"/>
              <a:t>Aspect ratio </a:t>
            </a:r>
            <a:endParaRPr lang="en-US" sz="2400" dirty="0" smtClean="0"/>
          </a:p>
          <a:p>
            <a:pPr lvl="1">
              <a:buFont typeface="Wingdings" pitchFamily="2" charset="2"/>
              <a:buChar char="§"/>
            </a:pPr>
            <a:r>
              <a:rPr lang="en-US" sz="2200" dirty="0" smtClean="0"/>
              <a:t>is </a:t>
            </a:r>
            <a:r>
              <a:rPr lang="en-US" sz="2200" dirty="0"/>
              <a:t>the ratio of the horizontal length to the vertical length</a:t>
            </a:r>
            <a:r>
              <a:rPr lang="en-US" sz="2200" dirty="0" smtClean="0"/>
              <a:t>.</a:t>
            </a:r>
            <a:endParaRPr lang="en-US" sz="2200" dirty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Viewable Image Size 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/>
              <a:t>The actual amount of screen space that is available to display a picture, video or working </a:t>
            </a:r>
            <a:r>
              <a:rPr lang="en-US" sz="2200" dirty="0" smtClean="0"/>
              <a:t>space.</a:t>
            </a:r>
            <a:endParaRPr lang="en-US" sz="2200" dirty="0"/>
          </a:p>
          <a:p>
            <a:pPr eaLnBrk="1" hangingPunct="1">
              <a:buFont typeface="Wingdings" pitchFamily="2" charset="2"/>
              <a:buChar char="§"/>
            </a:pPr>
            <a:r>
              <a:rPr lang="en-US" sz="2400" dirty="0" smtClean="0"/>
              <a:t>Resolution</a:t>
            </a:r>
            <a:endParaRPr lang="en-US" sz="2800" dirty="0" smtClean="0"/>
          </a:p>
          <a:p>
            <a:pPr lvl="1">
              <a:buFont typeface="Wingdings" pitchFamily="2" charset="2"/>
              <a:buChar char="§"/>
            </a:pPr>
            <a:r>
              <a:rPr lang="en-US" sz="2600" dirty="0" smtClean="0"/>
              <a:t>The </a:t>
            </a:r>
            <a:r>
              <a:rPr lang="en-US" sz="2600" dirty="0"/>
              <a:t>density of the grid used to display or print text and graphics; the greater the horizontal and vertical density, the higher the resolution</a:t>
            </a:r>
            <a:r>
              <a:rPr lang="en-US" sz="2600" dirty="0" smtClean="0"/>
              <a:t>.</a:t>
            </a:r>
            <a:endParaRPr lang="en-US" sz="2400" dirty="0" smtClean="0"/>
          </a:p>
        </p:txBody>
      </p:sp>
      <p:pic>
        <p:nvPicPr>
          <p:cNvPr id="31748" name="Picture 12" descr="MPj0289314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7399" y="1600200"/>
            <a:ext cx="3192239" cy="5181600"/>
          </a:xfrm>
          <a:noFill/>
        </p:spPr>
      </p:pic>
    </p:spTree>
    <p:extLst>
      <p:ext uri="{BB962C8B-B14F-4D97-AF65-F5344CB8AC3E}">
        <p14:creationId xmlns:p14="http://schemas.microsoft.com/office/powerpoint/2010/main" val="288389962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b="1" dirty="0" smtClean="0">
                <a:solidFill>
                  <a:schemeClr val="tx1"/>
                </a:solidFill>
                <a:latin typeface="Dateline"/>
              </a:rPr>
              <a:t>Pixels- </a:t>
            </a:r>
            <a:r>
              <a:rPr lang="en-US" sz="4400" b="1" u="sng" dirty="0" smtClean="0">
                <a:solidFill>
                  <a:schemeClr val="tx1"/>
                </a:solidFill>
                <a:latin typeface="Dateline"/>
              </a:rPr>
              <a:t>Pict</a:t>
            </a:r>
            <a:r>
              <a:rPr lang="en-US" sz="4400" b="1" dirty="0" smtClean="0">
                <a:solidFill>
                  <a:schemeClr val="tx1"/>
                </a:solidFill>
                <a:latin typeface="Dateline"/>
              </a:rPr>
              <a:t>ure </a:t>
            </a:r>
            <a:r>
              <a:rPr lang="en-US" sz="4400" b="1" u="sng" dirty="0" smtClean="0">
                <a:solidFill>
                  <a:schemeClr val="tx1"/>
                </a:solidFill>
                <a:latin typeface="Dateline"/>
              </a:rPr>
              <a:t>El</a:t>
            </a:r>
            <a:r>
              <a:rPr lang="en-US" sz="4400" b="1" dirty="0" smtClean="0">
                <a:solidFill>
                  <a:schemeClr val="tx1"/>
                </a:solidFill>
                <a:latin typeface="Dateline"/>
              </a:rPr>
              <a:t>ement</a:t>
            </a:r>
          </a:p>
        </p:txBody>
      </p:sp>
      <p:pic>
        <p:nvPicPr>
          <p:cNvPr id="3277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8200" y="1524000"/>
            <a:ext cx="7010400" cy="4683125"/>
          </a:xfrm>
          <a:noFill/>
          <a:ln>
            <a:solidFill>
              <a:schemeClr val="tx1"/>
            </a:solidFill>
          </a:ln>
        </p:spPr>
      </p:pic>
      <p:sp>
        <p:nvSpPr>
          <p:cNvPr id="32772" name="Rectangle 7"/>
          <p:cNvSpPr>
            <a:spLocks noChangeArrowheads="1"/>
          </p:cNvSpPr>
          <p:nvPr/>
        </p:nvSpPr>
        <p:spPr bwMode="auto">
          <a:xfrm>
            <a:off x="914400" y="1524000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/>
            <a:r>
              <a:rPr lang="en-US" b="1" dirty="0"/>
              <a:t>The smallest unit in a graphic image; computer display devices use a matrix of pixels to display text and graphics.</a:t>
            </a:r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1219200" y="6186488"/>
            <a:ext cx="6761163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000" b="1" dirty="0">
                <a:latin typeface="Trebuchet MS" pitchFamily="34" charset="0"/>
              </a:rPr>
              <a:t>'Picture-in-picture' magnification of a painting of Leonardo </a:t>
            </a:r>
            <a:r>
              <a:rPr lang="en-US" sz="1000" b="1" dirty="0" err="1">
                <a:latin typeface="Trebuchet MS" pitchFamily="34" charset="0"/>
              </a:rPr>
              <a:t>DaVinci</a:t>
            </a:r>
            <a:r>
              <a:rPr lang="en-US" sz="1000" b="1" dirty="0">
                <a:latin typeface="Trebuchet MS" pitchFamily="34" charset="0"/>
              </a:rPr>
              <a:t> by Steven Baez, a 6th grade student in Queens.</a:t>
            </a:r>
            <a:br>
              <a:rPr lang="en-US" sz="1000" b="1" dirty="0">
                <a:latin typeface="Trebuchet MS" pitchFamily="34" charset="0"/>
              </a:rPr>
            </a:br>
            <a:r>
              <a:rPr lang="en-US" sz="1000" b="1" dirty="0">
                <a:latin typeface="Trebuchet MS" pitchFamily="34" charset="0"/>
              </a:rPr>
              <a:t>Shown at original size and magnified to 600%</a:t>
            </a:r>
            <a:endParaRPr lang="en-US" sz="1100" b="1" dirty="0"/>
          </a:p>
          <a:p>
            <a:pPr eaLnBrk="0" hangingPunct="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7422605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315200" cy="12954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5400" dirty="0" smtClean="0">
                <a:latin typeface="Dateline" pitchFamily="2" charset="0"/>
              </a:rPr>
              <a:t>RAM or Random Access Memory</a:t>
            </a:r>
            <a:endParaRPr lang="en-US" sz="5400" dirty="0">
              <a:latin typeface="Dateline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42" b="98047" l="3125" r="94141">
                        <a14:foregroundMark x1="32910" y1="62370" x2="68164" y2="380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4890">
            <a:off x="2701356" y="4287821"/>
            <a:ext cx="3697355" cy="277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8229600" cy="3048000"/>
          </a:xfrm>
        </p:spPr>
        <p:txBody>
          <a:bodyPr/>
          <a:lstStyle/>
          <a:p>
            <a:pPr marL="458788" lvl="1">
              <a:lnSpc>
                <a:spcPct val="90000"/>
              </a:lnSpc>
              <a:tabLst>
                <a:tab pos="1379538" algn="l"/>
              </a:tabLst>
            </a:pPr>
            <a:r>
              <a:rPr lang="en-US" sz="2400" dirty="0" smtClean="0"/>
              <a:t>Ram memory has the </a:t>
            </a:r>
            <a:r>
              <a:rPr lang="en-US" sz="2400" dirty="0"/>
              <a:t>ability </a:t>
            </a:r>
            <a:r>
              <a:rPr lang="en-US" sz="2400" dirty="0" smtClean="0"/>
              <a:t>to </a:t>
            </a:r>
            <a:r>
              <a:rPr lang="en-US" sz="2400" dirty="0"/>
              <a:t>go directly to a specific storage location without having to search sequentially from the beginning.</a:t>
            </a:r>
          </a:p>
          <a:p>
            <a:pPr marL="458788" lvl="1">
              <a:lnSpc>
                <a:spcPct val="90000"/>
              </a:lnSpc>
              <a:tabLst>
                <a:tab pos="1379538" algn="l"/>
              </a:tabLst>
            </a:pPr>
            <a:r>
              <a:rPr lang="en-US" sz="2400" dirty="0"/>
              <a:t>Very volatile--Loses all data when power is lost.</a:t>
            </a:r>
          </a:p>
          <a:p>
            <a:pPr>
              <a:lnSpc>
                <a:spcPct val="90000"/>
              </a:lnSpc>
              <a:tabLst>
                <a:tab pos="1379538" algn="l"/>
              </a:tabLst>
            </a:pPr>
            <a:r>
              <a:rPr lang="en-US" sz="2400" b="1" dirty="0" smtClean="0"/>
              <a:t>S</a:t>
            </a:r>
            <a:r>
              <a:rPr lang="en-US" sz="2400" b="1" dirty="0" smtClean="0"/>
              <a:t>RAM or Static RAM </a:t>
            </a:r>
            <a:r>
              <a:rPr lang="en-US" sz="2400" dirty="0" smtClean="0"/>
              <a:t>-  is often used as cache memory for the CPU.</a:t>
            </a:r>
          </a:p>
          <a:p>
            <a:pPr>
              <a:lnSpc>
                <a:spcPct val="90000"/>
              </a:lnSpc>
              <a:tabLst>
                <a:tab pos="1379538" algn="l"/>
              </a:tabLst>
            </a:pPr>
            <a:r>
              <a:rPr lang="en-US" sz="2400" b="1" dirty="0" smtClean="0"/>
              <a:t>DRAM or Dynamic RAM </a:t>
            </a:r>
            <a:r>
              <a:rPr lang="en-US" sz="2400" dirty="0" smtClean="0"/>
              <a:t>-  is the most common form of RAM memory.</a:t>
            </a:r>
            <a:endParaRPr lang="en-US" sz="24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 or Read Only Memory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2400" dirty="0" smtClean="0"/>
              <a:t>Because </a:t>
            </a:r>
            <a:r>
              <a:rPr lang="en-US" sz="2400" dirty="0"/>
              <a:t>it is fabricated with the desired data permanently stored in it; data stored in ROM cannot easily be modified and usually never is.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Data can be read from ROM disks, but such disks cannot store new data on them.</a:t>
            </a:r>
            <a:endParaRPr lang="en-US" sz="12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The BIOS and Firmware are examples of ROM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495800"/>
            <a:ext cx="2971800" cy="2070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243439"/>
      </p:ext>
    </p:extLst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Dateline" pitchFamily="2" charset="0"/>
              </a:rPr>
              <a:t>Binary Number System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1600200"/>
            <a:ext cx="4876800" cy="4648200"/>
          </a:xfrm>
        </p:spPr>
        <p:txBody>
          <a:bodyPr/>
          <a:lstStyle/>
          <a:p>
            <a:r>
              <a:rPr lang="en-US" sz="2800" dirty="0"/>
              <a:t>A method for representing letters or numbers using only two digits, 0 and 1.</a:t>
            </a:r>
          </a:p>
          <a:p>
            <a:pPr lvl="1"/>
            <a:r>
              <a:rPr lang="en-US" sz="2400" dirty="0"/>
              <a:t>Bit</a:t>
            </a:r>
          </a:p>
          <a:p>
            <a:pPr lvl="2"/>
            <a:r>
              <a:rPr lang="en-US" dirty="0"/>
              <a:t>Each 0 or 1</a:t>
            </a:r>
          </a:p>
          <a:p>
            <a:pPr lvl="1"/>
            <a:r>
              <a:rPr lang="en-US" sz="2400" dirty="0"/>
              <a:t>Byte</a:t>
            </a:r>
          </a:p>
          <a:p>
            <a:pPr lvl="2"/>
            <a:r>
              <a:rPr lang="en-US" dirty="0"/>
              <a:t>8 bits</a:t>
            </a:r>
          </a:p>
          <a:p>
            <a:r>
              <a:rPr lang="en-US" sz="2800" dirty="0"/>
              <a:t>Also referred to as Base 2 Binary Code.</a:t>
            </a:r>
          </a:p>
        </p:txBody>
      </p:sp>
      <p:pic>
        <p:nvPicPr>
          <p:cNvPr id="13318" name="Picture 6" descr="j028955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8200" y="1981200"/>
            <a:ext cx="2419350" cy="3657600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600" dirty="0"/>
              <a:t>The smallest unit of data a computer recognizes.</a:t>
            </a:r>
          </a:p>
          <a:p>
            <a:r>
              <a:rPr lang="en-US" sz="2600" dirty="0"/>
              <a:t>Either 0 or 1</a:t>
            </a:r>
          </a:p>
        </p:txBody>
      </p:sp>
      <p:pic>
        <p:nvPicPr>
          <p:cNvPr id="139270" name="Picture 6" descr="MCj0233317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3000" y="1905000"/>
            <a:ext cx="4035425" cy="4114800"/>
          </a:xfrm>
          <a:noFill/>
          <a:ln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2617</TotalTime>
  <Words>800</Words>
  <Application>Microsoft Office PowerPoint</Application>
  <PresentationFormat>On-screen Show (4:3)</PresentationFormat>
  <Paragraphs>157</Paragraphs>
  <Slides>22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Echo</vt:lpstr>
      <vt:lpstr>Computer Performance</vt:lpstr>
      <vt:lpstr>Processor Speed</vt:lpstr>
      <vt:lpstr> Multi-Core Processors</vt:lpstr>
      <vt:lpstr>Monitor Performance</vt:lpstr>
      <vt:lpstr>Pixels- Picture Element</vt:lpstr>
      <vt:lpstr>RAM or Random Access Memory</vt:lpstr>
      <vt:lpstr>ROM or Read Only Memory</vt:lpstr>
      <vt:lpstr>Binary Number System</vt:lpstr>
      <vt:lpstr>Bit</vt:lpstr>
      <vt:lpstr>Byte </vt:lpstr>
      <vt:lpstr>Kilobyte</vt:lpstr>
      <vt:lpstr>Megabyte</vt:lpstr>
      <vt:lpstr>Gigabyte</vt:lpstr>
      <vt:lpstr>Terabyte</vt:lpstr>
      <vt:lpstr>What’s Next …</vt:lpstr>
      <vt:lpstr>Hard Disc Capacity</vt:lpstr>
      <vt:lpstr>CD’s</vt:lpstr>
      <vt:lpstr>DVD’s</vt:lpstr>
      <vt:lpstr>BD’s</vt:lpstr>
      <vt:lpstr>Optical Drives and their Capabilities and Progression</vt:lpstr>
      <vt:lpstr>Storage Medium Options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Performance Storage Devices &amp; Size</dc:title>
  <dc:creator>Michelle Guymon</dc:creator>
  <cp:lastModifiedBy>Nathan Corry</cp:lastModifiedBy>
  <cp:revision>168</cp:revision>
  <dcterms:created xsi:type="dcterms:W3CDTF">2003-02-06T14:50:07Z</dcterms:created>
  <dcterms:modified xsi:type="dcterms:W3CDTF">2013-08-13T18:40:41Z</dcterms:modified>
</cp:coreProperties>
</file>